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60" r:id="rId3"/>
    <p:sldId id="263" r:id="rId4"/>
    <p:sldId id="262" r:id="rId5"/>
    <p:sldId id="264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0CD67-51AD-2C4D-AD06-3F14232207A4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287FA-1C57-E040-893D-58768369194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0108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287FA-1C57-E040-893D-58768369194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931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90C72-EAD9-BB47-8C87-541C050FC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8DED99-68EF-A048-8529-5B52B1B6F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01494B-55A9-8D46-84D5-9F2A78B9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BA749-7114-7742-A97C-F634868A4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974728-5C0F-6A4A-A6A4-C54020CC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921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21A54-E309-334E-9E36-E8AFE064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B918CD-5C00-7347-8619-3334ECB88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EA73C-B266-AB4C-ACDB-919C02C0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C844E-7A4A-F842-BF23-B5A5B560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A0626-C0E2-E144-B5DB-D93F7A0F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772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6949613-ED04-264C-B0B5-10F89B694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6716F2-B932-8642-8508-9932CE690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45836-7853-C841-BC50-96CD4B20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60299-3975-A74B-AB59-2F02F87B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431B43-2AA4-5940-A61B-BF414F91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56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0C8B-1E98-DE40-8EAB-F99307B1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F80A3B-A466-D746-86C6-386AE4B0F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C8227-17B2-4D48-990D-93E3560B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0380C4-389A-DA40-AB8C-8AC45928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0D257F-D5A4-B246-8A17-53C969B6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028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C0016-0A61-9C4C-89EB-E0AB8C23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AF9FD8-13A5-864C-A919-1F9AEFEBA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6107-0B40-1B43-A3FA-DA51AE68C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34E894-2D9F-E049-94E0-A71B6A7F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FC4B2-5EAC-2345-BE58-6893DE37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4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C1335-CACC-F749-9B39-AADD7FE4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4982A8-24AC-D843-A41B-F1B9AEF7E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203C04-394A-6649-B3E1-C1CC15629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0806D6-AE9C-774D-AACE-B0C82DEAE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EBB5F3-083A-8947-B60B-241FD87F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6FA44A-351C-FE4E-94D4-364914AC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4735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3BC70-5CBB-FE4D-B98A-1AF94F49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E1D414-0A17-6548-8069-062DAC5B2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6AA72-0CA2-ED4C-822E-61715CF01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8DB78E-CACE-7B46-A347-A4197E2C5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1B69C4-954E-224C-9D0C-83DB53ABDC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4ED594-999F-B54B-8CC4-DF8DA61A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6B37D7-4A68-E741-BA89-E35C2697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6AB226-F7AD-874E-941F-BDA86629F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77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C65F2-B300-C946-91A9-7DD98EAB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CC3696-22CB-7146-8BB1-94C2CF673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E34953-8DB2-E640-9E65-E63134A3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DE4051-B1C5-4B4F-A419-B28538F1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276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EEBCE4-39C2-BA49-865F-6A6F285B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53715C-E607-7348-AEB1-503217E3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0E07AF-CCE6-8640-8C80-25DBEE05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63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804AD-515D-B143-B4C8-D2A8246C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D0B471-8010-174F-A545-B4FA6AA3A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671A6D-5E5E-C540-B130-98199D11D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31377-7B4F-C542-A8D8-9A130081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BF3783-4A14-4445-8C06-17F7609C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034F00-A621-6B4E-B992-537614F2B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062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A7F12-61B7-6D44-B944-D96C31F8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1DA2F0-BFEA-7B46-934D-D5CF08926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284D45-24FF-094F-8DCE-3351E49BA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2769F5-14BB-544E-8FBE-45D6DB46A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AAD70E-2CC2-284E-BBEE-9384B7F0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0F6CAD-A8F0-534E-97F4-8D603E5F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643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9BCB87-BA15-1C47-AD6E-74B6651A0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0D7BDF-192E-F34B-8650-23A088D4D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E172D6-D54D-EC40-B95E-25C37DFB2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2763-B076-E44B-BE76-CED67B86972C}" type="datetimeFigureOut">
              <a:rPr kumimoji="1" lang="ko-KR" altLang="en-US" smtClean="0"/>
              <a:t>2019. 11. 2.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5D1047-7538-AF42-B37F-E248FF502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0FC7D-F2C1-7847-BD68-4774674F3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C02F3-E507-E54E-82E8-A01A720E74D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27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jp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image" Target="../media/image11.jpg"/><Relationship Id="rId4" Type="http://schemas.microsoft.com/office/2007/relationships/hdphoto" Target="../media/hdphoto1.wdp"/><Relationship Id="rId9" Type="http://schemas.openxmlformats.org/officeDocument/2006/relationships/image" Target="../media/image10.jpg"/><Relationship Id="rId1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3E1771-F42A-1A48-94B6-E0F1846E1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9" r="2988" b="23603"/>
          <a:stretch/>
        </p:blipFill>
        <p:spPr>
          <a:xfrm>
            <a:off x="6480401" y="3782887"/>
            <a:ext cx="5068539" cy="28475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60986E-0583-1B45-86C1-66A07047E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62" y="1929768"/>
            <a:ext cx="5068539" cy="2847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04249-2866-3F41-8E5C-C0DA9E8AFAA1}"/>
              </a:ext>
            </a:extLst>
          </p:cNvPr>
          <p:cNvSpPr txBox="1"/>
          <p:nvPr/>
        </p:nvSpPr>
        <p:spPr>
          <a:xfrm>
            <a:off x="1429498" y="302831"/>
            <a:ext cx="9333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12LotteMartHLight" panose="02020603020101020101" pitchFamily="18" charset="-127"/>
                <a:ea typeface="12LotteMartHLight" panose="02020603020101020101" pitchFamily="18" charset="-127"/>
              </a:rPr>
              <a:t>자원은 </a:t>
            </a:r>
            <a:r>
              <a:rPr kumimoji="1" lang="ko-KR" altLang="en-US" sz="5400" dirty="0">
                <a:solidFill>
                  <a:srgbClr val="FF0000"/>
                </a:solidFill>
                <a:latin typeface="12LotteMartHLight" panose="02020603020101020101" pitchFamily="18" charset="-127"/>
                <a:ea typeface="12LotteMartHLight" panose="02020603020101020101" pitchFamily="18" charset="-127"/>
              </a:rPr>
              <a:t>유한</a:t>
            </a:r>
            <a:r>
              <a:rPr kumimoji="1" lang="ko-KR" altLang="en-US" sz="4800" dirty="0">
                <a:latin typeface="12LotteMartHLight" panose="02020603020101020101" pitchFamily="18" charset="-127"/>
                <a:ea typeface="12LotteMartHLight" panose="02020603020101020101" pitchFamily="18" charset="-127"/>
              </a:rPr>
              <a:t>하지만 창의는 </a:t>
            </a:r>
            <a:r>
              <a:rPr kumimoji="1" lang="ko-KR" altLang="en-US" sz="5400" dirty="0">
                <a:solidFill>
                  <a:schemeClr val="accent1"/>
                </a:solidFill>
                <a:latin typeface="12LotteMartHLight" panose="02020603020101020101" pitchFamily="18" charset="-127"/>
                <a:ea typeface="12LotteMartHLight" panose="02020603020101020101" pitchFamily="18" charset="-127"/>
              </a:rPr>
              <a:t>무한</a:t>
            </a:r>
            <a:r>
              <a:rPr kumimoji="1" lang="ko-KR" altLang="en-US" sz="4800" dirty="0">
                <a:latin typeface="12LotteMartHLight" panose="02020603020101020101" pitchFamily="18" charset="-127"/>
                <a:ea typeface="12LotteMartHLight" panose="02020603020101020101" pitchFamily="18" charset="-127"/>
              </a:rPr>
              <a:t>하다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1D798-972E-D746-988A-31D35D37DD03}"/>
              </a:ext>
            </a:extLst>
          </p:cNvPr>
          <p:cNvSpPr txBox="1"/>
          <p:nvPr/>
        </p:nvSpPr>
        <p:spPr>
          <a:xfrm>
            <a:off x="2875957" y="4985986"/>
            <a:ext cx="3310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4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무한도전 </a:t>
            </a:r>
            <a:r>
              <a:rPr kumimoji="1" lang="ko-KR" altLang="en-US" sz="2400" b="1" dirty="0">
                <a:solidFill>
                  <a:schemeClr val="accent5">
                    <a:lumMod val="75000"/>
                  </a:scheme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나비효과</a:t>
            </a:r>
            <a:r>
              <a:rPr kumimoji="1" lang="ko-KR" altLang="en-US" sz="24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특집 </a:t>
            </a:r>
            <a:endParaRPr kumimoji="1" lang="en-US" altLang="ko-KR" sz="24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02CEB-0362-C64C-906E-53DFCD26437A}"/>
              </a:ext>
            </a:extLst>
          </p:cNvPr>
          <p:cNvSpPr txBox="1"/>
          <p:nvPr/>
        </p:nvSpPr>
        <p:spPr>
          <a:xfrm>
            <a:off x="742597" y="5564985"/>
            <a:ext cx="54441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환경문제에 대한 </a:t>
            </a:r>
            <a:r>
              <a:rPr kumimoji="1" lang="ko-KR" altLang="en-US" sz="2000" dirty="0">
                <a:solidFill>
                  <a:schemeClr val="accent5">
                    <a:lumMod val="75000"/>
                  </a:scheme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온난화 경고의 교훈 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뿐만 아니라</a:t>
            </a:r>
            <a:endParaRPr kumimoji="1"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pPr algn="r"/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실제 </a:t>
            </a:r>
            <a:r>
              <a:rPr kumimoji="1" lang="ko-KR" altLang="en-US" sz="2000" dirty="0">
                <a:solidFill>
                  <a:schemeClr val="accent5">
                    <a:lumMod val="75000"/>
                  </a:scheme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생활 속 습관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이 가져오는 </a:t>
            </a:r>
            <a:r>
              <a:rPr kumimoji="1" lang="ko-KR" altLang="en-US" sz="2000" dirty="0" err="1">
                <a:solidFill>
                  <a:schemeClr val="accent5">
                    <a:lumMod val="75000"/>
                  </a:schemeClr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나비효과</a:t>
            </a:r>
            <a:r>
              <a:rPr kumimoji="1" lang="ko-KR" altLang="en-US" sz="2000" dirty="0" err="1">
                <a:latin typeface="SeoulNamsan B" panose="02020603020101020101" pitchFamily="18" charset="-127"/>
                <a:ea typeface="SeoulNamsan B" panose="02020603020101020101" pitchFamily="18" charset="-127"/>
              </a:rPr>
              <a:t>에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대해</a:t>
            </a:r>
            <a:endParaRPr kumimoji="1"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pPr algn="r"/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실감나게 표현됨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8A26B-DD05-844D-8FE3-F5E9A020EF6D}"/>
              </a:ext>
            </a:extLst>
          </p:cNvPr>
          <p:cNvSpPr txBox="1"/>
          <p:nvPr/>
        </p:nvSpPr>
        <p:spPr>
          <a:xfrm>
            <a:off x="5955326" y="1947882"/>
            <a:ext cx="410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자원 고갈 문제 </a:t>
            </a:r>
            <a:r>
              <a:rPr kumimoji="1" lang="ko-KR" altLang="en-US" sz="24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시뮬레이션 게임</a:t>
            </a:r>
            <a:endParaRPr kumimoji="1" lang="en-US" altLang="ko-KR" sz="24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497B4-DB6D-2D4D-B74B-E81488F79F53}"/>
              </a:ext>
            </a:extLst>
          </p:cNvPr>
          <p:cNvSpPr txBox="1"/>
          <p:nvPr/>
        </p:nvSpPr>
        <p:spPr>
          <a:xfrm>
            <a:off x="5955326" y="2526881"/>
            <a:ext cx="5593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자원 고갈 문제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를 시뮬레이션 게임을 통해 표현하고</a:t>
            </a:r>
            <a:endParaRPr kumimoji="1"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실제 도시 개발에서 </a:t>
            </a:r>
            <a:r>
              <a:rPr kumimoji="1" lang="ko-KR" altLang="en-US" sz="2000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효과적인 자원 사용 방법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에 대한 전략을 세우는 </a:t>
            </a:r>
            <a:r>
              <a:rPr kumimoji="1" lang="ko-KR" altLang="en-US" sz="2000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전략 시뮬레이션 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C8111-0AFA-0643-8007-489EFDA9BBFC}"/>
              </a:ext>
            </a:extLst>
          </p:cNvPr>
          <p:cNvSpPr txBox="1"/>
          <p:nvPr/>
        </p:nvSpPr>
        <p:spPr>
          <a:xfrm>
            <a:off x="9254720" y="1335217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전기정보공학부 강민구</a:t>
            </a:r>
          </a:p>
        </p:txBody>
      </p:sp>
    </p:spTree>
    <p:extLst>
      <p:ext uri="{BB962C8B-B14F-4D97-AF65-F5344CB8AC3E}">
        <p14:creationId xmlns:p14="http://schemas.microsoft.com/office/powerpoint/2010/main" val="90704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620B58-BE19-A04A-8619-DE5B213C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12" y="2295341"/>
            <a:ext cx="4438864" cy="2621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63ADA-EF2A-224D-9247-5598243C107F}"/>
              </a:ext>
            </a:extLst>
          </p:cNvPr>
          <p:cNvSpPr txBox="1"/>
          <p:nvPr/>
        </p:nvSpPr>
        <p:spPr>
          <a:xfrm>
            <a:off x="3095847" y="5802604"/>
            <a:ext cx="571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지구의 생태계 재생 속도의 </a:t>
            </a:r>
            <a:r>
              <a:rPr kumimoji="1" lang="en-US" altLang="ko-KR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1.7</a:t>
            </a:r>
            <a:r>
              <a:rPr kumimoji="1" lang="ko-KR" altLang="en-US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배</a:t>
            </a:r>
            <a:r>
              <a:rPr kumimoji="1"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빠른 속도의 </a:t>
            </a:r>
            <a:r>
              <a:rPr kumimoji="1" lang="ko-KR" altLang="en-US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자연 사용량</a:t>
            </a:r>
            <a:endParaRPr kumimoji="1" lang="en-US" altLang="ko-KR" dirty="0">
              <a:solidFill>
                <a:schemeClr val="accent1"/>
              </a:solidFill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pPr algn="ctr"/>
            <a:r>
              <a:rPr kumimoji="1"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한국은 지구의 재생 속도의 </a:t>
            </a:r>
            <a:r>
              <a:rPr kumimoji="1" lang="en-US" altLang="ko-KR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3.5</a:t>
            </a:r>
            <a:r>
              <a:rPr kumimoji="1" lang="ko-KR" altLang="en-US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배</a:t>
            </a:r>
            <a:endParaRPr kumimoji="1" lang="en-US" altLang="ko-KR" dirty="0">
              <a:solidFill>
                <a:schemeClr val="accent1"/>
              </a:solidFill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D7E38-2810-2244-993C-B2E639E2B928}"/>
              </a:ext>
            </a:extLst>
          </p:cNvPr>
          <p:cNvSpPr txBox="1"/>
          <p:nvPr/>
        </p:nvSpPr>
        <p:spPr>
          <a:xfrm>
            <a:off x="954628" y="5002077"/>
            <a:ext cx="5225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자원 소비 속도</a:t>
            </a:r>
            <a:r>
              <a:rPr kumimoji="1"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가</a:t>
            </a:r>
            <a:r>
              <a:rPr kumimoji="1" lang="ko-KR" altLang="en-US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kumimoji="1"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지구의 재생 속도를 넘어선 이후</a:t>
            </a:r>
            <a:r>
              <a:rPr kumimoji="1" lang="en-US" altLang="ko-KR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, </a:t>
            </a:r>
          </a:p>
          <a:p>
            <a:pPr algn="r"/>
            <a:r>
              <a:rPr kumimoji="1" lang="en-US" altLang="ko-KR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2018</a:t>
            </a:r>
            <a:r>
              <a:rPr kumimoji="1"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년은 </a:t>
            </a:r>
            <a:r>
              <a:rPr kumimoji="1" lang="ko-KR" altLang="en-US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지구 용량 초과의 날</a:t>
            </a:r>
            <a:r>
              <a:rPr kumimoji="1"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이 가장 빨리 찾아온 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391EF-5132-AD46-A733-4B8C44465585}"/>
              </a:ext>
            </a:extLst>
          </p:cNvPr>
          <p:cNvSpPr txBox="1"/>
          <p:nvPr/>
        </p:nvSpPr>
        <p:spPr>
          <a:xfrm>
            <a:off x="1614340" y="1171648"/>
            <a:ext cx="8678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“지구의 </a:t>
            </a:r>
            <a:r>
              <a:rPr lang="ko-KR" altLang="en-US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미래 자원</a:t>
            </a:r>
            <a:r>
              <a:rPr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을 끌어다 현재의 경제를 가동시킴으로 </a:t>
            </a:r>
            <a:r>
              <a:rPr lang="ko-KR" altLang="en-US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생태적 빚</a:t>
            </a:r>
            <a:r>
              <a:rPr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을 지며 살아간다</a:t>
            </a:r>
            <a:r>
              <a:rPr lang="en-US" altLang="ko-KR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. </a:t>
            </a:r>
          </a:p>
          <a:p>
            <a:pPr algn="ctr"/>
            <a:r>
              <a:rPr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지금은 이럴 수 있지만</a:t>
            </a:r>
            <a:r>
              <a:rPr lang="en-US" altLang="ko-KR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, </a:t>
            </a:r>
            <a:r>
              <a:rPr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빚더미가 쌓여갈수록 결국엔 다 </a:t>
            </a:r>
            <a:r>
              <a:rPr lang="ko-KR" altLang="en-US" dirty="0" err="1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무너져내릴</a:t>
            </a:r>
            <a:r>
              <a:rPr lang="ko-KR" altLang="en-US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 수밖에 없다</a:t>
            </a:r>
            <a:r>
              <a:rPr lang="en-US" altLang="ko-KR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.” </a:t>
            </a:r>
          </a:p>
          <a:p>
            <a:pPr algn="ctr"/>
            <a:r>
              <a:rPr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글로벌 생태 발자국 네트워크의 </a:t>
            </a:r>
            <a:r>
              <a:rPr lang="en-US" altLang="ko-KR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CEO </a:t>
            </a:r>
            <a:r>
              <a:rPr lang="ko-KR" altLang="en-US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마티스 </a:t>
            </a:r>
            <a:r>
              <a:rPr lang="ko-KR" altLang="en-US" dirty="0" err="1">
                <a:latin typeface="SeoulNamsan B" panose="02020603020101020101" pitchFamily="18" charset="-127"/>
                <a:ea typeface="SeoulNamsan B" panose="02020603020101020101" pitchFamily="18" charset="-127"/>
              </a:rPr>
              <a:t>바커나겔</a:t>
            </a:r>
            <a:endParaRPr kumimoji="1" lang="ko-KR" altLang="en-US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121F5-68DB-B04C-AD48-37C8C22A50DE}"/>
              </a:ext>
            </a:extLst>
          </p:cNvPr>
          <p:cNvSpPr txBox="1"/>
          <p:nvPr/>
        </p:nvSpPr>
        <p:spPr>
          <a:xfrm>
            <a:off x="487087" y="386510"/>
            <a:ext cx="512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기획 동기</a:t>
            </a:r>
            <a:r>
              <a:rPr kumimoji="1" lang="en-US" altLang="ko-KR" sz="32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:</a:t>
            </a:r>
            <a:r>
              <a:rPr kumimoji="1" lang="ko-KR" altLang="en-US" sz="32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자원 고갈 현황  </a:t>
            </a:r>
            <a:endParaRPr kumimoji="1" lang="en-US" altLang="ko-KR" sz="32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8267F9-D9AD-6144-B56C-F09F366243AA}"/>
              </a:ext>
            </a:extLst>
          </p:cNvPr>
          <p:cNvGrpSpPr/>
          <p:nvPr/>
        </p:nvGrpSpPr>
        <p:grpSpPr>
          <a:xfrm>
            <a:off x="6892281" y="2198078"/>
            <a:ext cx="3186344" cy="3353067"/>
            <a:chOff x="487087" y="1203251"/>
            <a:chExt cx="3186344" cy="35662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A97218-E3C5-FE4F-996F-2E15AF410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9720"/>
            <a:stretch/>
          </p:blipFill>
          <p:spPr>
            <a:xfrm>
              <a:off x="487087" y="1203251"/>
              <a:ext cx="3186344" cy="216496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FAA356F-4415-344C-96C8-FBAB7D3F1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878" b="51"/>
            <a:stretch/>
          </p:blipFill>
          <p:spPr>
            <a:xfrm>
              <a:off x="487087" y="3368216"/>
              <a:ext cx="3186344" cy="1401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43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631527-CE4D-CB46-8817-77A3413D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77" y="1199976"/>
            <a:ext cx="4249643" cy="2390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37BCB9-CE64-744E-A111-8426E71C7550}"/>
              </a:ext>
            </a:extLst>
          </p:cNvPr>
          <p:cNvSpPr txBox="1"/>
          <p:nvPr/>
        </p:nvSpPr>
        <p:spPr>
          <a:xfrm>
            <a:off x="5148210" y="1242735"/>
            <a:ext cx="175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latin typeface="SeoulNamsan B" panose="02020603020101020101" pitchFamily="18" charset="-127"/>
                <a:ea typeface="SeoulNamsan B" panose="02020603020101020101" pitchFamily="18" charset="-127"/>
              </a:rPr>
              <a:t>Block’hood</a:t>
            </a:r>
            <a:endParaRPr lang="en-US" altLang="ko-KR" sz="24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73536-17AE-FA45-8A43-5ABFDA8393CF}"/>
              </a:ext>
            </a:extLst>
          </p:cNvPr>
          <p:cNvSpPr txBox="1"/>
          <p:nvPr/>
        </p:nvSpPr>
        <p:spPr>
          <a:xfrm>
            <a:off x="5148210" y="1839038"/>
            <a:ext cx="6407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마을을 건설하는 시뮬레이션 게임</a:t>
            </a:r>
            <a:endParaRPr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다양한 </a:t>
            </a:r>
            <a:r>
              <a:rPr lang="ko-KR" altLang="en-US" sz="2000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도시건설</a:t>
            </a:r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과 특별한 </a:t>
            </a:r>
            <a:r>
              <a:rPr lang="ko-KR" altLang="en-US" sz="2000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생태계</a:t>
            </a:r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를 게임을 통해 경험</a:t>
            </a:r>
            <a:endParaRPr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번영한 도시를 만들기 위하여 추가 자원이 항상 필요하므로 </a:t>
            </a:r>
            <a:endParaRPr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생태학적 이해</a:t>
            </a:r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에 대한 이야기</a:t>
            </a:r>
            <a:endParaRPr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도시 디자인</a:t>
            </a:r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을 통해서 유저는 </a:t>
            </a:r>
            <a:r>
              <a:rPr lang="ko-KR" altLang="en-US" sz="2000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자원</a:t>
            </a:r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이 고갈되지 않도록 </a:t>
            </a:r>
            <a:r>
              <a:rPr lang="ko-KR" altLang="en-US" sz="2000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관리</a:t>
            </a:r>
            <a:endParaRPr kumimoji="1" lang="ko-KR" altLang="en-US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08878-A2FD-6C4B-A5E7-29E05764297D}"/>
              </a:ext>
            </a:extLst>
          </p:cNvPr>
          <p:cNvSpPr txBox="1"/>
          <p:nvPr/>
        </p:nvSpPr>
        <p:spPr>
          <a:xfrm>
            <a:off x="487087" y="386510"/>
            <a:ext cx="512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참고 게임</a:t>
            </a:r>
            <a:endParaRPr kumimoji="1" lang="en-US" altLang="ko-KR" sz="32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BA703-69EA-AF4B-99D9-FABBE7F97514}"/>
              </a:ext>
            </a:extLst>
          </p:cNvPr>
          <p:cNvSpPr txBox="1"/>
          <p:nvPr/>
        </p:nvSpPr>
        <p:spPr>
          <a:xfrm>
            <a:off x="521377" y="4498411"/>
            <a:ext cx="64147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"</a:t>
            </a:r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극단적인 상황에 처했을 때 </a:t>
            </a:r>
            <a:r>
              <a:rPr lang="ko-KR" altLang="en-US" sz="2000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효율</a:t>
            </a:r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과 </a:t>
            </a:r>
            <a:r>
              <a:rPr lang="ko-KR" altLang="en-US" sz="2000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양심</a:t>
            </a:r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사이의 </a:t>
            </a:r>
            <a:r>
              <a:rPr lang="ko-KR" altLang="en-US" sz="2000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선택</a:t>
            </a:r>
            <a:r>
              <a:rPr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”</a:t>
            </a:r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endParaRPr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pPr algn="r"/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극심한 추위가 지구를 덮친 상황 속 </a:t>
            </a:r>
            <a:endParaRPr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pPr algn="r"/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도시를 책임지는 시장이 되어 이 </a:t>
            </a:r>
            <a:r>
              <a:rPr lang="ko-KR" altLang="en-US" sz="2000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절망적인 환경</a:t>
            </a:r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에서 </a:t>
            </a:r>
            <a:endParaRPr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pPr algn="r"/>
            <a:r>
              <a:rPr lang="ko-KR" altLang="en-US" sz="2000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한정된 자원</a:t>
            </a:r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으로 도시를 증축하고 </a:t>
            </a:r>
            <a:endParaRPr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pPr algn="r"/>
            <a:r>
              <a:rPr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최대한 많은 시민들을 살리는 게임</a:t>
            </a:r>
            <a:endParaRPr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5860C0-79E0-C644-A799-C6138667A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3" t="5543" r="7117" b="7117"/>
          <a:stretch/>
        </p:blipFill>
        <p:spPr>
          <a:xfrm>
            <a:off x="7306087" y="3848102"/>
            <a:ext cx="4249643" cy="2390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ACAF29-9C1F-5149-96E7-2CDB6914F6E6}"/>
              </a:ext>
            </a:extLst>
          </p:cNvPr>
          <p:cNvSpPr txBox="1"/>
          <p:nvPr/>
        </p:nvSpPr>
        <p:spPr>
          <a:xfrm>
            <a:off x="5220600" y="3957186"/>
            <a:ext cx="1715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Prost Punk</a:t>
            </a:r>
          </a:p>
        </p:txBody>
      </p:sp>
    </p:spTree>
    <p:extLst>
      <p:ext uri="{BB962C8B-B14F-4D97-AF65-F5344CB8AC3E}">
        <p14:creationId xmlns:p14="http://schemas.microsoft.com/office/powerpoint/2010/main" val="3095355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4FE62CE-97D3-1C4B-9DEF-6598E2F093D4}"/>
              </a:ext>
            </a:extLst>
          </p:cNvPr>
          <p:cNvGrpSpPr/>
          <p:nvPr/>
        </p:nvGrpSpPr>
        <p:grpSpPr>
          <a:xfrm>
            <a:off x="1605905" y="4281774"/>
            <a:ext cx="8980190" cy="2243475"/>
            <a:chOff x="888818" y="1370577"/>
            <a:chExt cx="10201833" cy="25486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5B660B-0EBD-7B4F-AE77-55A5466B9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36" b="92896" l="9783" r="89855">
                          <a14:foregroundMark x1="10145" y1="27869" x2="10145" y2="27869"/>
                          <a14:foregroundMark x1="89855" y1="71585" x2="89855" y2="71585"/>
                          <a14:foregroundMark x1="57609" y1="92896" x2="57609" y2="92896"/>
                        </a14:backgroundRemoval>
                      </a14:imgEffect>
                    </a14:imgLayer>
                  </a14:imgProps>
                </a:ext>
              </a:extLst>
            </a:blip>
            <a:srcRect l="6901" r="8164"/>
            <a:stretch/>
          </p:blipFill>
          <p:spPr>
            <a:xfrm>
              <a:off x="4141125" y="2711398"/>
              <a:ext cx="1488558" cy="11557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2A194BE-AA3B-E24E-9456-738A9405E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6889" b="96000" l="33778" r="59556">
                          <a14:foregroundMark x1="47556" y1="57333" x2="47556" y2="57333"/>
                          <a14:foregroundMark x1="50667" y1="96000" x2="50667" y2="96000"/>
                        </a14:backgroundRemoval>
                      </a14:imgEffect>
                    </a14:imgLayer>
                  </a14:imgProps>
                </a:ext>
              </a:extLst>
            </a:blip>
            <a:srcRect l="37970" t="54488" r="37091"/>
            <a:stretch/>
          </p:blipFill>
          <p:spPr>
            <a:xfrm>
              <a:off x="4543042" y="1381028"/>
              <a:ext cx="684724" cy="12495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866802-A4E7-F947-9009-8E059F147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098" b="89634" l="5244" r="89693">
                          <a14:foregroundMark x1="38336" y1="6098" x2="38336" y2="6098"/>
                          <a14:foregroundMark x1="81013" y1="75305" x2="81013" y2="75305"/>
                          <a14:foregroundMark x1="5244" y1="77744" x2="5244" y2="7774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49758" y="1543304"/>
              <a:ext cx="1540893" cy="91454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7B1BB67-DC1C-334E-885B-A838CEE0A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8819" y="1375803"/>
              <a:ext cx="2142888" cy="126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5E955CC-3D84-354E-AF76-34EF5032A3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757"/>
            <a:stretch/>
          </p:blipFill>
          <p:spPr>
            <a:xfrm>
              <a:off x="888818" y="2659249"/>
              <a:ext cx="2142888" cy="12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24DAB9-A705-3E44-94F4-40CA927FA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986"/>
            <a:stretch/>
          </p:blipFill>
          <p:spPr>
            <a:xfrm>
              <a:off x="6323616" y="2654023"/>
              <a:ext cx="2142888" cy="1260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069260A-1DDE-C742-BE79-7E3AC9584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23617" y="1370577"/>
              <a:ext cx="2142887" cy="126000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63C0188-A3BE-944E-8760-9D52F7C8F9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8689" t="8029" r="9413" b="10720"/>
            <a:stretch/>
          </p:blipFill>
          <p:spPr>
            <a:xfrm>
              <a:off x="9737745" y="2706173"/>
              <a:ext cx="1164921" cy="1155700"/>
            </a:xfrm>
            <a:prstGeom prst="rect">
              <a:avLst/>
            </a:prstGeom>
          </p:spPr>
        </p:pic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7A752886-889F-BE4D-83BF-E43CA2D87BDC}"/>
                </a:ext>
              </a:extLst>
            </p:cNvPr>
            <p:cNvCxnSpPr/>
            <p:nvPr/>
          </p:nvCxnSpPr>
          <p:spPr>
            <a:xfrm>
              <a:off x="3343648" y="1967364"/>
              <a:ext cx="3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61EDC7C0-AED7-CC40-AE7A-DA4177AA4FE8}"/>
                </a:ext>
              </a:extLst>
            </p:cNvPr>
            <p:cNvCxnSpPr/>
            <p:nvPr/>
          </p:nvCxnSpPr>
          <p:spPr>
            <a:xfrm>
              <a:off x="3343648" y="3331344"/>
              <a:ext cx="3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1D47ED1-A3E0-7648-99D5-2C07F6D4979A}"/>
                </a:ext>
              </a:extLst>
            </p:cNvPr>
            <p:cNvCxnSpPr/>
            <p:nvPr/>
          </p:nvCxnSpPr>
          <p:spPr>
            <a:xfrm>
              <a:off x="8778448" y="1963186"/>
              <a:ext cx="3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10A3B6B2-7DAA-C240-ACCC-6D123304AE61}"/>
                </a:ext>
              </a:extLst>
            </p:cNvPr>
            <p:cNvCxnSpPr/>
            <p:nvPr/>
          </p:nvCxnSpPr>
          <p:spPr>
            <a:xfrm>
              <a:off x="8778448" y="3292876"/>
              <a:ext cx="39858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29E9159-57E5-3841-AE7D-8A95E75A5D86}"/>
              </a:ext>
            </a:extLst>
          </p:cNvPr>
          <p:cNvSpPr txBox="1"/>
          <p:nvPr/>
        </p:nvSpPr>
        <p:spPr>
          <a:xfrm>
            <a:off x="487087" y="386510"/>
            <a:ext cx="512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시뮬레이션 게임 기획</a:t>
            </a:r>
            <a:endParaRPr kumimoji="1" lang="en-US" altLang="ko-KR" sz="32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6D6DE-8742-5F44-BBC9-E3D6E10E7FF4}"/>
              </a:ext>
            </a:extLst>
          </p:cNvPr>
          <p:cNvSpPr txBox="1"/>
          <p:nvPr/>
        </p:nvSpPr>
        <p:spPr>
          <a:xfrm>
            <a:off x="1560408" y="1352265"/>
            <a:ext cx="831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게임 유저의 목표</a:t>
            </a:r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: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kumimoji="1" lang="ko-KR" altLang="en-US" sz="2000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한정된 자원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을 이용하여 주어진 나라의 </a:t>
            </a:r>
            <a:r>
              <a:rPr kumimoji="1" lang="ko-KR" altLang="en-US" sz="2000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성공적인 개발과 운영</a:t>
            </a:r>
            <a:endParaRPr kumimoji="1" lang="en-US" altLang="ko-KR" sz="2000" dirty="0">
              <a:solidFill>
                <a:schemeClr val="accent1"/>
              </a:solidFill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184372-1F44-6A4E-AD19-3565CE8E540D}"/>
              </a:ext>
            </a:extLst>
          </p:cNvPr>
          <p:cNvSpPr/>
          <p:nvPr/>
        </p:nvSpPr>
        <p:spPr>
          <a:xfrm>
            <a:off x="1560409" y="1752375"/>
            <a:ext cx="100660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게임 유저의 전략</a:t>
            </a:r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: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한정된 자원을 통해 다양하게 투자할 수 있고 각각의 자원을 통해 </a:t>
            </a:r>
            <a:endParaRPr kumimoji="1"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		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얻을 수 있는 것들이 다양하게 존재한다</a:t>
            </a:r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.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kumimoji="1" lang="ko-KR" altLang="en-US" sz="2000" dirty="0">
                <a:solidFill>
                  <a:srgbClr val="FF0000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최소한의 자원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을 가지고 </a:t>
            </a:r>
            <a:endParaRPr kumimoji="1"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		</a:t>
            </a:r>
            <a:r>
              <a:rPr kumimoji="1" lang="ko-KR" altLang="en-US" sz="2000" dirty="0">
                <a:solidFill>
                  <a:schemeClr val="accent1"/>
                </a:solidFill>
                <a:latin typeface="SeoulNamsan B" panose="02020603020101020101" pitchFamily="18" charset="-127"/>
                <a:ea typeface="SeoulNamsan B" panose="02020603020101020101" pitchFamily="18" charset="-127"/>
              </a:rPr>
              <a:t>최대한의 개발과 운영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이 가능하도록 전략을 구상하여 게임을 진행한다</a:t>
            </a:r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.</a:t>
            </a:r>
            <a:endParaRPr kumimoji="1" lang="ko-KR" altLang="en-US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F95A0C-7910-1F41-A8AB-21D0F388AA11}"/>
              </a:ext>
            </a:extLst>
          </p:cNvPr>
          <p:cNvSpPr txBox="1"/>
          <p:nvPr/>
        </p:nvSpPr>
        <p:spPr>
          <a:xfrm>
            <a:off x="1560408" y="2705064"/>
            <a:ext cx="98311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게임 진행</a:t>
            </a:r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: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4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가지 자원을 각각 사용할 수 있고 자원을 통해 기술 개발</a:t>
            </a:r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,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건설</a:t>
            </a:r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,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전기 등의 </a:t>
            </a:r>
            <a:endParaRPr kumimoji="1"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	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 활동을 할 수 있다</a:t>
            </a:r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.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각각의 활동에 대한 영향이 발생하고 </a:t>
            </a:r>
            <a:endParaRPr kumimoji="1"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	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 지구의 생태계 재생 속도에 따라 자원이 계산 만들어질 수 있다</a:t>
            </a:r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.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endParaRPr kumimoji="1" lang="en-US" altLang="ko-KR" sz="2000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  <a:p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	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 생태계 재생 속도와 자원 사용량에 영향을 받아서 게임이 진행된다</a:t>
            </a:r>
            <a:r>
              <a:rPr kumimoji="1" lang="en-US" altLang="ko-KR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.</a:t>
            </a:r>
            <a:r>
              <a:rPr kumimoji="1" lang="ko-KR" altLang="en-US" sz="2000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 </a:t>
            </a:r>
            <a:endParaRPr kumimoji="1" lang="en-US" altLang="ko-KR" sz="2000" dirty="0">
              <a:solidFill>
                <a:schemeClr val="accent1"/>
              </a:solidFill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  <p:pic>
        <p:nvPicPr>
          <p:cNvPr id="22" name="그래픽 21" descr="확인 표시">
            <a:extLst>
              <a:ext uri="{FF2B5EF4-FFF2-40B4-BE49-F238E27FC236}">
                <a16:creationId xmlns:a16="http://schemas.microsoft.com/office/drawing/2014/main" id="{56A70368-C86B-0B49-B12F-CE6194AADF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4074" y="1295175"/>
            <a:ext cx="276334" cy="457200"/>
          </a:xfrm>
          <a:prstGeom prst="rect">
            <a:avLst/>
          </a:prstGeom>
        </p:spPr>
      </p:pic>
      <p:pic>
        <p:nvPicPr>
          <p:cNvPr id="23" name="그래픽 22" descr="확인 표시">
            <a:extLst>
              <a:ext uri="{FF2B5EF4-FFF2-40B4-BE49-F238E27FC236}">
                <a16:creationId xmlns:a16="http://schemas.microsoft.com/office/drawing/2014/main" id="{00030A52-D1EA-9547-A27F-90AE32F5FA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4074" y="1708010"/>
            <a:ext cx="276334" cy="457200"/>
          </a:xfrm>
          <a:prstGeom prst="rect">
            <a:avLst/>
          </a:prstGeom>
        </p:spPr>
      </p:pic>
      <p:pic>
        <p:nvPicPr>
          <p:cNvPr id="24" name="그래픽 23" descr="확인 표시">
            <a:extLst>
              <a:ext uri="{FF2B5EF4-FFF2-40B4-BE49-F238E27FC236}">
                <a16:creationId xmlns:a16="http://schemas.microsoft.com/office/drawing/2014/main" id="{E4F6FDC3-99D9-534A-9157-C0397352A5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4073" y="2665251"/>
            <a:ext cx="2763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9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6B544F-E77A-2347-830F-950CE3D0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59" y="1206433"/>
            <a:ext cx="3398936" cy="50854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A1D299-E610-C44A-89C6-C414CD6E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64" y="1206433"/>
            <a:ext cx="6116804" cy="50875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235C4E-840C-CC49-B95F-514D80173395}"/>
              </a:ext>
            </a:extLst>
          </p:cNvPr>
          <p:cNvSpPr txBox="1"/>
          <p:nvPr/>
        </p:nvSpPr>
        <p:spPr>
          <a:xfrm>
            <a:off x="487087" y="386510"/>
            <a:ext cx="3203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latin typeface="SeoulNamsan B" panose="02020603020101020101" pitchFamily="18" charset="-127"/>
                <a:ea typeface="SeoulNamsan B" panose="02020603020101020101" pitchFamily="18" charset="-127"/>
              </a:rPr>
              <a:t>게임 예상 이미지</a:t>
            </a:r>
            <a:endParaRPr kumimoji="1" lang="en-US" altLang="ko-KR" sz="3200" b="1" dirty="0">
              <a:latin typeface="SeoulNamsan B" panose="02020603020101020101" pitchFamily="18" charset="-127"/>
              <a:ea typeface="SeoulNamsan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693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304</Words>
  <Application>Microsoft Macintosh PowerPoint</Application>
  <PresentationFormat>와이드스크린</PresentationFormat>
  <Paragraphs>41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12LotteMartHLight</vt:lpstr>
      <vt:lpstr>맑은 고딕</vt:lpstr>
      <vt:lpstr>SeoulNamsan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rkdalsrn990929@outlook.kr</dc:creator>
  <cp:lastModifiedBy>rkdalsrn990929@outlook.kr</cp:lastModifiedBy>
  <cp:revision>99</cp:revision>
  <dcterms:created xsi:type="dcterms:W3CDTF">2019-10-11T02:46:49Z</dcterms:created>
  <dcterms:modified xsi:type="dcterms:W3CDTF">2019-11-02T12:10:15Z</dcterms:modified>
</cp:coreProperties>
</file>